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4" r:id="rId4"/>
    <p:sldId id="257" r:id="rId5"/>
    <p:sldId id="268" r:id="rId6"/>
    <p:sldId id="265" r:id="rId7"/>
    <p:sldId id="266" r:id="rId8"/>
    <p:sldId id="262" r:id="rId9"/>
    <p:sldId id="258" r:id="rId10"/>
    <p:sldId id="270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AF579-9AB4-63EF-1475-722B2962C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E87DD-67CD-9597-89D0-80859DA7F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97D44-331D-9817-7255-47030D767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F87CA-5EDF-AAC7-3F2F-0AF1203CF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49E93-D2A9-6683-E32F-9A4D6446E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81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04C6-B52C-E411-6E5B-5513DFA7F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B200B1-9280-E347-440B-1154FEE52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A350B-4A0F-49EE-5615-8C40E7B11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A8D0D-CB4E-575C-7C1D-C918A7604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10E08-5FFB-97C6-C2B8-FCD2637E6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170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E41F75-FCD6-8BA3-D6DF-1738AF20E6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C21E64-8E3A-DEFA-4146-E3F4E81D9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9C5E1-006F-7E42-7BCE-25A1D2E59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F39DA-A357-C5A8-B34C-104921427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93A5D-5FA1-0D48-94C1-DDE17396B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087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E8A1-6395-DBE6-ECBE-42B05F737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94EE2-F3AA-7B9D-B666-A4AFBB72F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AA187-D712-AC16-A48C-916E08689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D09CD-0188-3B48-9970-159406A72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81FA6-AC78-7D4A-9157-36BE05F1D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51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EF53B-C5C9-210B-0E7D-278C695C1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FB071-D15B-EE0C-FCB2-B4EC16CEA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DE103-32A3-459E-6419-8EEB55A33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91428-7790-B6C1-FBAC-233DC4284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DBF4A-01BD-7371-BDF9-4BA7C53B7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838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A0A9-2387-CEAE-3073-276182603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EFA28-DD98-E22F-14B8-954977EE1A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37F42B-BC11-8D82-403D-1113D44DB5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99892-E4BB-5212-1B39-08F69E10F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330C9-E950-F06D-72C4-5AF011100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181C85-C26C-D38A-BB4C-9E70A3232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60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30FE3-537C-5623-F12E-D286DE44E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5C845-C8FC-8011-7DAB-298B88829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E9835E-EB06-87E4-7C7C-45AECA742A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EA3F31-5C13-A752-64E6-8A0E1FACC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CB6BF5-031E-15F0-4753-755F3E33A0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CFA825-5E07-BB50-4DCD-C6DF1E017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03D138-4FBC-8E33-5F16-2A9E3885C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6914F7-EF29-AAED-6604-49E0C86E6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9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FF1C1-0FD8-4A29-DDF6-D64A87DFB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B509DC-F7CE-6CE4-0D42-3889A2752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9A914F-A614-F52C-5189-4C004340B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7F24BF-4023-2298-6CEB-5A2BA612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668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18224-ABBA-4110-5D04-C0E7D08B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8038D1-1743-1767-BBCB-B9F17804F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E1DAF-BB9D-EA73-9D59-3E9444458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82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F09A-2A9D-1576-15F4-495669929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A1E5D-6216-47A0-D892-3C47C3DF4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9BDE6-8ED2-A026-7883-A49A550EF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C30BB-B364-F9F7-72C9-89A992AC3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25389-F6FF-D01E-9382-C84FF0E0F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5A249B-5E08-A634-4B21-06CF8D2B8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983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14F19-941A-46CF-BCE4-9479C3F8E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BE63A0-1511-E9BB-3010-34E37580AA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38EE97-C20C-42DD-1ED1-19CC4CD214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62829C-F267-E28A-5533-22EB1FB55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7AA29-0C3E-90CC-9EF0-4D16C2B88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8CD4B6-3618-897C-FB43-9B8EC6F7F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81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655232-D20C-D3A9-FEA9-D7ABFB896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9F0D0-A59F-4769-A642-CE467B35E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A736B-55D3-27DB-A7CA-97BE2C38C3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2BD6D-59F8-4E2F-9F16-787E53D3B702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E7C75-73F1-2B54-7FD8-A91B48B0A2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A5E1D-4FE9-D82A-6558-9A00FCD38E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35299C-72AD-4CF9-9E44-8902AA011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31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EA755E01-5DB8-DECA-B0AE-06A42BCA00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993" r="9140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38E67B-F05E-BF33-17D5-F17B31BD5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6" y="3049447"/>
            <a:ext cx="9144000" cy="1138582"/>
          </a:xfrm>
        </p:spPr>
        <p:txBody>
          <a:bodyPr>
            <a:noAutofit/>
          </a:bodyPr>
          <a:lstStyle/>
          <a:p>
            <a:r>
              <a:rPr lang="en-US" sz="8000" b="1" dirty="0">
                <a:solidFill>
                  <a:schemeClr val="bg1"/>
                </a:solidFill>
              </a:rPr>
              <a:t>SLIC POC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A0A001-24CD-AB7A-30BE-C13FB96DC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Initial Data Retrieval process </a:t>
            </a:r>
          </a:p>
          <a:p>
            <a:r>
              <a:rPr lang="en-US" sz="3600" dirty="0">
                <a:solidFill>
                  <a:schemeClr val="bg1"/>
                </a:solidFill>
              </a:rPr>
              <a:t>&amp; </a:t>
            </a:r>
          </a:p>
          <a:p>
            <a:r>
              <a:rPr lang="en-US" sz="3600" dirty="0">
                <a:solidFill>
                  <a:schemeClr val="bg1"/>
                </a:solidFill>
              </a:rPr>
              <a:t>Underwriting process</a:t>
            </a:r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75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3AFBADD-FCD9-1460-2A15-6C77B89A4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62" y="3705003"/>
            <a:ext cx="5308723" cy="29101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F2C6FCD-34FC-15FB-648C-F4AA2AECE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519251"/>
            <a:ext cx="5597009" cy="309585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99E5D1-58A8-5518-107A-973DC3CAD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209" y="242890"/>
            <a:ext cx="5257800" cy="295606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17FE8E87-DF4A-DD71-F7AD-D19D417CD501}"/>
              </a:ext>
            </a:extLst>
          </p:cNvPr>
          <p:cNvSpPr txBox="1">
            <a:spLocks/>
          </p:cNvSpPr>
          <p:nvPr/>
        </p:nvSpPr>
        <p:spPr>
          <a:xfrm>
            <a:off x="154231" y="184514"/>
            <a:ext cx="6280978" cy="327636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Challenges Faced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;</a:t>
            </a:r>
          </a:p>
          <a:p>
            <a:pPr marL="0" indent="0">
              <a:buNone/>
            </a:pPr>
            <a:endParaRPr lang="en-US" sz="2400" dirty="0"/>
          </a:p>
          <a:p>
            <a:pPr marL="571500" indent="-571500">
              <a:lnSpc>
                <a:spcPct val="150000"/>
              </a:lnSpc>
            </a:pPr>
            <a:r>
              <a:rPr lang="en-US" sz="2200" dirty="0"/>
              <a:t>No NIC given – when creating new businesses. </a:t>
            </a:r>
          </a:p>
          <a:p>
            <a:pPr marL="571500" indent="-571500">
              <a:lnSpc>
                <a:spcPct val="150000"/>
              </a:lnSpc>
            </a:pPr>
            <a:r>
              <a:rPr lang="en-US" sz="2200" dirty="0"/>
              <a:t>No </a:t>
            </a:r>
            <a:r>
              <a:rPr lang="en-US" sz="2200" dirty="0" err="1"/>
              <a:t>Chasis</a:t>
            </a:r>
            <a:r>
              <a:rPr lang="en-US" sz="2200" dirty="0"/>
              <a:t> number given</a:t>
            </a:r>
          </a:p>
          <a:p>
            <a:pPr marL="571500" indent="-571500">
              <a:lnSpc>
                <a:spcPct val="150000"/>
              </a:lnSpc>
            </a:pPr>
            <a:r>
              <a:rPr lang="en-US" sz="2200" dirty="0"/>
              <a:t>Formatting of address</a:t>
            </a:r>
            <a:endParaRPr lang="en-US" sz="1500" dirty="0"/>
          </a:p>
          <a:p>
            <a:pPr marL="342900" indent="-342900"/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197793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29653AB-253D-FD1A-944D-16989342F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452" y="291405"/>
            <a:ext cx="11088933" cy="528878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Suggestions</a:t>
            </a:r>
          </a:p>
          <a:p>
            <a:pPr algn="l"/>
            <a:endParaRPr lang="en-US" sz="3300" dirty="0"/>
          </a:p>
          <a:p>
            <a:pPr algn="l"/>
            <a:endParaRPr lang="en-US" sz="3300" dirty="0"/>
          </a:p>
          <a:p>
            <a:pPr algn="l"/>
            <a:r>
              <a:rPr lang="en-US" dirty="0">
                <a:solidFill>
                  <a:schemeClr val="accent1"/>
                </a:solidFill>
              </a:rPr>
              <a:t>Validation parts to be carried out by an internal team using the excel.</a:t>
            </a:r>
          </a:p>
          <a:p>
            <a:pPr algn="l"/>
            <a:r>
              <a:rPr lang="en-US" sz="1800" i="1" dirty="0"/>
              <a:t>       address , NIC , Chassi Number formatting</a:t>
            </a:r>
            <a:r>
              <a:rPr lang="en-US" dirty="0"/>
              <a:t>	</a:t>
            </a:r>
          </a:p>
          <a:p>
            <a:pPr algn="l"/>
            <a:endParaRPr lang="en-US" dirty="0"/>
          </a:p>
          <a:p>
            <a:pPr algn="l"/>
            <a:r>
              <a:rPr lang="en-US" dirty="0">
                <a:solidFill>
                  <a:schemeClr val="accent1"/>
                </a:solidFill>
              </a:rPr>
              <a:t>Validated records to be utilized in policy processing workflow.</a:t>
            </a:r>
          </a:p>
        </p:txBody>
      </p:sp>
    </p:spTree>
    <p:extLst>
      <p:ext uri="{BB962C8B-B14F-4D97-AF65-F5344CB8AC3E}">
        <p14:creationId xmlns:p14="http://schemas.microsoft.com/office/powerpoint/2010/main" val="280340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EC99D-41B0-0451-0CFC-D8677386DF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985" y="288071"/>
            <a:ext cx="4560277" cy="858837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Systems Involved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9653AB-253D-FD1A-944D-16989342F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046655"/>
            <a:ext cx="9144000" cy="1655762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B – Insurance [Postal Insurance + SLIC]</a:t>
            </a:r>
          </a:p>
          <a:p>
            <a:pPr algn="l"/>
            <a:endParaRPr lang="en-US" sz="3200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B – Third Party</a:t>
            </a:r>
          </a:p>
        </p:txBody>
      </p:sp>
      <p:pic>
        <p:nvPicPr>
          <p:cNvPr id="1026" name="Picture 2" descr="Dena Patton Blog: The 6 Systems That Will Stop Stress &amp; Grow ...">
            <a:extLst>
              <a:ext uri="{FF2B5EF4-FFF2-40B4-BE49-F238E27FC236}">
                <a16:creationId xmlns:a16="http://schemas.microsoft.com/office/drawing/2014/main" id="{A6A558DC-0F36-F20E-79B9-FAA7EA4A2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062" y="4602164"/>
            <a:ext cx="5519203" cy="1655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9949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29653AB-253D-FD1A-944D-16989342F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0615" y="1060938"/>
            <a:ext cx="10773508" cy="473612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3900" b="1" dirty="0">
                <a:solidFill>
                  <a:schemeClr val="accent1">
                    <a:lumMod val="50000"/>
                  </a:schemeClr>
                </a:solidFill>
              </a:rPr>
              <a:t>PART 1 - Data Retrieval;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Download not uploaded records from postal system.</a:t>
            </a:r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Upload the same into the postal insurance system.</a:t>
            </a:r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Extract data from each unprocessed transaction item to an excel sheet.</a:t>
            </a:r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Navigate to Motor Third Party System and check whether any policies are defined for the unprocessed vehicle numbers.</a:t>
            </a:r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If a policy is defined, then go to the next step.</a:t>
            </a:r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endParaRPr lang="en-US" sz="2000" dirty="0"/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71906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18897-49EA-1D70-375B-E37F7BA1BE47}"/>
              </a:ext>
            </a:extLst>
          </p:cNvPr>
          <p:cNvSpPr txBox="1"/>
          <p:nvPr/>
        </p:nvSpPr>
        <p:spPr>
          <a:xfrm>
            <a:off x="117231" y="121794"/>
            <a:ext cx="62132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PART 1</a:t>
            </a:r>
          </a:p>
        </p:txBody>
      </p:sp>
      <p:pic>
        <p:nvPicPr>
          <p:cNvPr id="4" name="part1-full (1)">
            <a:hlinkClick r:id="" action="ppaction://media"/>
            <a:extLst>
              <a:ext uri="{FF2B5EF4-FFF2-40B4-BE49-F238E27FC236}">
                <a16:creationId xmlns:a16="http://schemas.microsoft.com/office/drawing/2014/main" id="{8B4E8EA5-C7BA-B8F7-1259-BDC60C8503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197" y="705253"/>
            <a:ext cx="10972628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387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9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3227E0-703E-6E7E-993C-8469B87D7A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305" b="49784"/>
          <a:stretch/>
        </p:blipFill>
        <p:spPr>
          <a:xfrm>
            <a:off x="268348" y="1698747"/>
            <a:ext cx="10748699" cy="34605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A0E2AB-B018-2AEE-5011-84A140833DF5}"/>
              </a:ext>
            </a:extLst>
          </p:cNvPr>
          <p:cNvSpPr txBox="1"/>
          <p:nvPr/>
        </p:nvSpPr>
        <p:spPr>
          <a:xfrm>
            <a:off x="268348" y="515816"/>
            <a:ext cx="65544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Output : Excel Sheet after executing Part 1</a:t>
            </a:r>
          </a:p>
        </p:txBody>
      </p:sp>
    </p:spTree>
    <p:extLst>
      <p:ext uri="{BB962C8B-B14F-4D97-AF65-F5344CB8AC3E}">
        <p14:creationId xmlns:p14="http://schemas.microsoft.com/office/powerpoint/2010/main" val="1702712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29653AB-253D-FD1A-944D-16989342F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1" y="902677"/>
            <a:ext cx="10914185" cy="4572000"/>
          </a:xfrm>
        </p:spPr>
        <p:txBody>
          <a:bodyPr>
            <a:normAutofit fontScale="92500" lnSpcReduction="20000"/>
          </a:bodyPr>
          <a:lstStyle/>
          <a:p>
            <a:pPr algn="l">
              <a:lnSpc>
                <a:spcPct val="150000"/>
              </a:lnSpc>
            </a:pP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Case 1 : If a certain vehicle number doesn’t contain any pre-defined policy;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914400" lvl="4" indent="-457200" algn="l">
              <a:lnSpc>
                <a:spcPct val="17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Search for NIC</a:t>
            </a:r>
          </a:p>
          <a:p>
            <a:pPr marL="914400" lvl="4" indent="-457200" algn="l">
              <a:lnSpc>
                <a:spcPct val="17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Enter the correct details of the policy holder to the system.</a:t>
            </a:r>
          </a:p>
          <a:p>
            <a:pPr marL="914400" lvl="4" indent="-457200" algn="l">
              <a:lnSpc>
                <a:spcPct val="17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Create a new business.</a:t>
            </a:r>
          </a:p>
          <a:p>
            <a:pPr lvl="3" algn="l"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71197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29653AB-253D-FD1A-944D-16989342F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146" y="943341"/>
            <a:ext cx="10621107" cy="3470031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</a:rPr>
              <a:t>Case 2 : If a certain vehicle number contains a pre-defined policy and names are similar;</a:t>
            </a:r>
          </a:p>
          <a:p>
            <a:pPr algn="l">
              <a:lnSpc>
                <a:spcPct val="70000"/>
              </a:lnSpc>
            </a:pPr>
            <a:endParaRPr lang="en-US" sz="32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l">
              <a:lnSpc>
                <a:spcPct val="70000"/>
              </a:lnSpc>
            </a:pPr>
            <a:endParaRPr lang="en-US" sz="32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914400" lvl="4" indent="-457200" algn="l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q"/>
            </a:pPr>
            <a:r>
              <a:rPr lang="en-US" sz="2600" dirty="0">
                <a:solidFill>
                  <a:schemeClr val="accent1">
                    <a:lumMod val="50000"/>
                  </a:schemeClr>
                </a:solidFill>
              </a:rPr>
              <a:t>Renew the policy</a:t>
            </a:r>
          </a:p>
          <a:p>
            <a:pPr lvl="3" algn="l"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10174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29653AB-253D-FD1A-944D-16989342F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369" y="492369"/>
            <a:ext cx="10714893" cy="4712677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4100" b="1" dirty="0">
                <a:solidFill>
                  <a:schemeClr val="accent1">
                    <a:lumMod val="50000"/>
                  </a:schemeClr>
                </a:solidFill>
              </a:rPr>
              <a:t>Exceptions : </a:t>
            </a:r>
          </a:p>
          <a:p>
            <a:pPr algn="l"/>
            <a:endParaRPr lang="en-US" sz="4000" dirty="0"/>
          </a:p>
          <a:p>
            <a:pPr algn="l">
              <a:lnSpc>
                <a:spcPct val="170000"/>
              </a:lnSpc>
            </a:pPr>
            <a:r>
              <a:rPr lang="en-US" sz="4000" dirty="0">
                <a:solidFill>
                  <a:srgbClr val="FF0000"/>
                </a:solidFill>
              </a:rPr>
              <a:t>If names do not tally / Non-Compliance with the Policy within a Designated Timeframe;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Search for NIC</a:t>
            </a:r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Enter the correct details of the policy holder to the system.</a:t>
            </a:r>
          </a:p>
          <a:p>
            <a:pPr marL="1885950" lvl="3" indent="-514350" algn="l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Create a 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new business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9527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B163FB-CD84-63EB-3612-08BC8EB24474}"/>
              </a:ext>
            </a:extLst>
          </p:cNvPr>
          <p:cNvSpPr txBox="1"/>
          <p:nvPr/>
        </p:nvSpPr>
        <p:spPr>
          <a:xfrm>
            <a:off x="200197" y="129445"/>
            <a:ext cx="11523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PART 2</a:t>
            </a:r>
          </a:p>
        </p:txBody>
      </p:sp>
      <p:pic>
        <p:nvPicPr>
          <p:cNvPr id="4" name="part2-full (1)">
            <a:hlinkClick r:id="" action="ppaction://media"/>
            <a:extLst>
              <a:ext uri="{FF2B5EF4-FFF2-40B4-BE49-F238E27FC236}">
                <a16:creationId xmlns:a16="http://schemas.microsoft.com/office/drawing/2014/main" id="{5BA8B26E-FC51-F3EF-1EC0-E60C049B8E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197" y="684945"/>
            <a:ext cx="11326012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931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2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16541</TotalTime>
  <Words>247</Words>
  <Application>Microsoft Office PowerPoint</Application>
  <PresentationFormat>Widescreen</PresentationFormat>
  <Paragraphs>49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SLIC POC</vt:lpstr>
      <vt:lpstr>Systems Involved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SLIC POC</dc:title>
  <dc:creator>Sandeepanie W.D.N it20263294</dc:creator>
  <cp:lastModifiedBy>Nilakshi Sandeepani</cp:lastModifiedBy>
  <cp:revision>3</cp:revision>
  <dcterms:created xsi:type="dcterms:W3CDTF">2023-12-21T08:45:02Z</dcterms:created>
  <dcterms:modified xsi:type="dcterms:W3CDTF">2024-08-29T02:56:12Z</dcterms:modified>
</cp:coreProperties>
</file>

<file path=docProps/thumbnail.jpeg>
</file>